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07490cd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07490c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07490cd8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07490cd8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07490cd8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07490cd8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07490cd8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07490cd8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07490cd8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07490cd8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07490cd8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07490cd8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007490cd8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007490cd8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007490cd8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007490cd8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07490cd8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07490cd8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07490cd8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07490cd8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07490cd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07490cd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007490cd8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007490cd8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007490cd8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007490cd8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07490cd89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07490cd8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07490cd8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07490cd8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5b2aaf8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5b2aaf8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007490cd8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007490cd8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007490cd8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007490cd8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07490cd8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007490cd8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007490cd89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007490cd89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007490cd8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007490cd8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account for NYT </a:t>
            </a:r>
            <a:r>
              <a:rPr lang="en"/>
              <a:t>https://www.nytimes.com/1940/11/19/archives/dartmouth-3-cornell-o-official-score-as-ithacans-refuse-victory.html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04f222c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04f222c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007490cd89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007490cd89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007490cd8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007490cd8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07490cd8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007490cd8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07490cd89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07490cd89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07490cd8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07490cd8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004f222c9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004f222c9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07490cd8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07490cd8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07490cd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07490cd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07490cd8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07490cd8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07490cd8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07490cd8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07490cd8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07490cd8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07490cd8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07490cd8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078400" y="1116200"/>
            <a:ext cx="2493600" cy="1151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152800" y="1208750"/>
            <a:ext cx="234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This is a story about counting to four.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147425" y="3737125"/>
            <a:ext cx="2493600" cy="554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221825" y="3783325"/>
            <a:ext cx="2344800" cy="4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Nikhil Chinchalkar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009900" y="1995900"/>
            <a:ext cx="2493600" cy="1151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6084300" y="2088450"/>
            <a:ext cx="234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also a story about sportsmanship.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5043300" y="233800"/>
            <a:ext cx="3719700" cy="1844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5132400" y="388300"/>
            <a:ext cx="35415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Finally, Cornell completed an 11 yard pass to get to the Dartmouth 6-yard line. There’s just a few moments left in the game.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159575" y="147200"/>
            <a:ext cx="3719700" cy="125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248675" y="30170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first and goal. Cornell rushes right up the gut to the 3-yard line.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/>
          <p:nvPr/>
        </p:nvSpPr>
        <p:spPr>
          <a:xfrm>
            <a:off x="228825" y="216500"/>
            <a:ext cx="3719700" cy="125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 txBox="1"/>
          <p:nvPr/>
        </p:nvSpPr>
        <p:spPr>
          <a:xfrm>
            <a:off x="317925" y="37100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Second and goal. A run up the middle again - this time for two yards.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5230350" y="3782650"/>
            <a:ext cx="3719700" cy="125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5319450" y="39371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They’re now just 1 yard away from keeping their 15-game win streak alive.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/>
          <p:nvPr/>
        </p:nvSpPr>
        <p:spPr>
          <a:xfrm>
            <a:off x="131375" y="4194825"/>
            <a:ext cx="1943700" cy="80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220475" y="4349325"/>
            <a:ext cx="1943700" cy="4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Third </a:t>
            </a:r>
            <a:r>
              <a:rPr b="1" lang="en" sz="1800">
                <a:solidFill>
                  <a:srgbClr val="CC0000"/>
                </a:solidFill>
              </a:rPr>
              <a:t>and goal. 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247700" y="4040325"/>
            <a:ext cx="3719700" cy="10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5336800" y="4194825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another run up the middle for no gain.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/>
        </p:nvSpPr>
        <p:spPr>
          <a:xfrm>
            <a:off x="277350" y="321400"/>
            <a:ext cx="3719700" cy="144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366450" y="47590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As time winds down, Cornell’s head coach, Carl Snavely, errs in taking a timeout he doesn’t have.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5195675" y="382750"/>
            <a:ext cx="3719700" cy="125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/>
        </p:nvSpPr>
        <p:spPr>
          <a:xfrm>
            <a:off x="5284775" y="5372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referee, Red Friesell, gives a penalty, moving the </a:t>
            </a:r>
            <a:r>
              <a:rPr b="1" lang="en" sz="1800">
                <a:solidFill>
                  <a:srgbClr val="CC0000"/>
                </a:solidFill>
              </a:rPr>
              <a:t>ball back to the 6-yard line.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050" y="2295925"/>
            <a:ext cx="40195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/>
          <p:nvPr/>
        </p:nvSpPr>
        <p:spPr>
          <a:xfrm>
            <a:off x="1441725" y="3664050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 txBox="1"/>
          <p:nvPr/>
        </p:nvSpPr>
        <p:spPr>
          <a:xfrm>
            <a:off x="1441724" y="3704250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Waterbury Democrat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Waterbury, Connecticut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387243" y="2525875"/>
            <a:ext cx="16293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212" name="Google Shape;212;p2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073525" y="2734375"/>
            <a:ext cx="29430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3997050" y="2971525"/>
            <a:ext cx="173182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453950" y="14377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543050" y="29827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now fourth and goal. This is it. This one play will decide the game.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20" name="Google Shape;220;p27"/>
          <p:cNvSpPr/>
          <p:nvPr/>
        </p:nvSpPr>
        <p:spPr>
          <a:xfrm>
            <a:off x="5309675" y="89732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/>
        </p:nvSpPr>
        <p:spPr>
          <a:xfrm>
            <a:off x="5398775" y="105182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QB rolls out, jumps, and throws into the endzone … incomplete.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/>
          <p:nvPr/>
        </p:nvSpPr>
        <p:spPr>
          <a:xfrm>
            <a:off x="1084250" y="497250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1173350" y="6517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Anyway, the </a:t>
            </a:r>
            <a:r>
              <a:rPr b="1" lang="en" sz="1800">
                <a:solidFill>
                  <a:srgbClr val="CC0000"/>
                </a:solidFill>
              </a:rPr>
              <a:t>referees</a:t>
            </a:r>
            <a:r>
              <a:rPr b="1" lang="en" sz="1800">
                <a:solidFill>
                  <a:srgbClr val="CC0000"/>
                </a:solidFill>
              </a:rPr>
              <a:t> confer, and give the ball back to Cornell at the 6.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/>
          <p:nvPr/>
        </p:nvSpPr>
        <p:spPr>
          <a:xfrm>
            <a:off x="4703750" y="3008375"/>
            <a:ext cx="3719700" cy="144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4792850" y="3162875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What? That was fourth down, the ball should be with Dartmouth and the game should be over.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443475" y="116225"/>
            <a:ext cx="3719700" cy="1026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32575" y="270725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Dartmouth protests, but the referees aren’t budging.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50" y="1382100"/>
            <a:ext cx="3559061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25" y="2571750"/>
            <a:ext cx="3541500" cy="17040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0"/>
          <p:cNvSpPr/>
          <p:nvPr/>
        </p:nvSpPr>
        <p:spPr>
          <a:xfrm>
            <a:off x="4572000" y="3856800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4620154" y="3897000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16th,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Cornell Daily Sun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Ithaca, New York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1279150" y="1887675"/>
            <a:ext cx="29430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245" name="Google Shape;245;p30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671950" y="2869375"/>
            <a:ext cx="8866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/>
          <p:nvPr/>
        </p:nvSpPr>
        <p:spPr>
          <a:xfrm>
            <a:off x="270300" y="23747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/>
        </p:nvSpPr>
        <p:spPr>
          <a:xfrm>
            <a:off x="359400" y="39197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Regardless, here’s Cornell at the 6 once more, on a fifth down?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4908125" y="362837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4997225" y="378287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run the same play as before, but actually score this time.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675" y="0"/>
            <a:ext cx="2632900" cy="37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928797" y="1641326"/>
            <a:ext cx="1214866" cy="289112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928797" y="1418866"/>
            <a:ext cx="2419166" cy="289112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67" name="Google Shape;67;p14"/>
          <p:cNvSpPr/>
          <p:nvPr/>
        </p:nvSpPr>
        <p:spPr>
          <a:xfrm>
            <a:off x="168100" y="362500"/>
            <a:ext cx="2493600" cy="1385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42500" y="455050"/>
            <a:ext cx="23448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November 15th 1940, and Cornell is playing Dartmouth </a:t>
            </a:r>
            <a:r>
              <a:rPr b="1" lang="en" sz="1800">
                <a:solidFill>
                  <a:srgbClr val="CC0000"/>
                </a:solidFill>
              </a:rPr>
              <a:t>tomorrow</a:t>
            </a:r>
            <a:r>
              <a:rPr b="1" lang="en" sz="1800">
                <a:solidFill>
                  <a:srgbClr val="CC0000"/>
                </a:solidFill>
              </a:rPr>
              <a:t>. 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172150" y="2653475"/>
            <a:ext cx="2493600" cy="2032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2246550" y="2746025"/>
            <a:ext cx="2344800" cy="1847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Cornell was coming into the matchup off a 15-game winning streak, whereas Dartmouth was a meager 3-4.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259525" y="4047300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6307679" y="4087500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16th,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Cornell Daily Sun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Ithaca, New York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/>
          <p:nvPr/>
        </p:nvSpPr>
        <p:spPr>
          <a:xfrm>
            <a:off x="720575" y="51457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 txBox="1"/>
          <p:nvPr/>
        </p:nvSpPr>
        <p:spPr>
          <a:xfrm>
            <a:off x="809675" y="59182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Cornell just won on a non-existent fifth down and the referees don’t know it.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4440275" y="2571750"/>
            <a:ext cx="3719700" cy="2018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 txBox="1"/>
          <p:nvPr/>
        </p:nvSpPr>
        <p:spPr>
          <a:xfrm>
            <a:off x="4529375" y="2649000"/>
            <a:ext cx="3541500" cy="1847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fans, players, and coaches do, though, so Cornell issues a statement, essentially saying they’ll have to wait for the officials to take any action.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000" y="221675"/>
            <a:ext cx="5233550" cy="34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/>
          <p:nvPr/>
        </p:nvSpPr>
        <p:spPr>
          <a:xfrm>
            <a:off x="4935675" y="3769750"/>
            <a:ext cx="37062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3"/>
          <p:cNvSpPr txBox="1"/>
          <p:nvPr/>
        </p:nvSpPr>
        <p:spPr>
          <a:xfrm>
            <a:off x="4997351" y="3809950"/>
            <a:ext cx="348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Wilmington Morning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Wilmington, North Carolina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926625" y="868550"/>
            <a:ext cx="37892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1072000" y="1182625"/>
            <a:ext cx="17203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/>
          <p:nvPr/>
        </p:nvSpPr>
        <p:spPr>
          <a:xfrm>
            <a:off x="1202050" y="3804375"/>
            <a:ext cx="37062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1263726" y="3844575"/>
            <a:ext cx="348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Wilmington Morning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Wilmington, North Carolina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1277650" y="549200"/>
            <a:ext cx="3719700" cy="1241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600" y="2195900"/>
            <a:ext cx="35623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/>
        </p:nvSpPr>
        <p:spPr>
          <a:xfrm>
            <a:off x="1366750" y="6264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Dartmouth’s athletic publicity director also spoke out, </a:t>
            </a:r>
            <a:r>
              <a:rPr b="1" lang="en" sz="1800">
                <a:solidFill>
                  <a:srgbClr val="CC0000"/>
                </a:solidFill>
              </a:rPr>
              <a:t>putting</a:t>
            </a:r>
            <a:r>
              <a:rPr b="1" lang="en" sz="1800">
                <a:solidFill>
                  <a:srgbClr val="CC0000"/>
                </a:solidFill>
              </a:rPr>
              <a:t> it simply: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572000" y="2444525"/>
            <a:ext cx="19794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/>
          <p:nvPr/>
        </p:nvSpPr>
        <p:spPr>
          <a:xfrm>
            <a:off x="852300" y="341375"/>
            <a:ext cx="3719700" cy="14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1030500" y="407525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After the film of the game </a:t>
            </a:r>
            <a:r>
              <a:rPr b="1" lang="en" sz="1800">
                <a:solidFill>
                  <a:srgbClr val="CC0000"/>
                </a:solidFill>
              </a:rPr>
              <a:t>developed, it was clear to all: Cornell won the game on an illegitimate fifth down.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450" y="2057400"/>
            <a:ext cx="45529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/>
          <p:nvPr/>
        </p:nvSpPr>
        <p:spPr>
          <a:xfrm>
            <a:off x="1202050" y="3804375"/>
            <a:ext cx="3369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 txBox="1"/>
          <p:nvPr/>
        </p:nvSpPr>
        <p:spPr>
          <a:xfrm>
            <a:off x="1258131" y="3844575"/>
            <a:ext cx="3168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Day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London, Connecticut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423950" y="3019975"/>
            <a:ext cx="22306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644500" y="497250"/>
            <a:ext cx="37197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 txBox="1"/>
          <p:nvPr/>
        </p:nvSpPr>
        <p:spPr>
          <a:xfrm>
            <a:off x="822700" y="5632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next day, t</a:t>
            </a:r>
            <a:r>
              <a:rPr b="1" lang="en" sz="1800">
                <a:solidFill>
                  <a:srgbClr val="CC0000"/>
                </a:solidFill>
              </a:rPr>
              <a:t>he head referee, Red Friesell disclosed the following: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5375"/>
            <a:ext cx="3994246" cy="26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/>
          <p:nvPr/>
        </p:nvSpPr>
        <p:spPr>
          <a:xfrm>
            <a:off x="994300" y="3354100"/>
            <a:ext cx="3369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1050381" y="3394300"/>
            <a:ext cx="3168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Waterbury Democrat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Waterbury, Connecticut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572000" y="2242850"/>
            <a:ext cx="240390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/>
          <p:nvPr/>
        </p:nvSpPr>
        <p:spPr>
          <a:xfrm>
            <a:off x="1202050" y="3804375"/>
            <a:ext cx="3179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"/>
          <p:cNvSpPr/>
          <p:nvPr/>
        </p:nvSpPr>
        <p:spPr>
          <a:xfrm>
            <a:off x="342475" y="150900"/>
            <a:ext cx="3719700" cy="2678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/>
        </p:nvSpPr>
        <p:spPr>
          <a:xfrm>
            <a:off x="520675" y="217050"/>
            <a:ext cx="3541500" cy="2678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However, even with the referee’s error, Asa Bushnell, the executive director of the Eastern Intercollegiate </a:t>
            </a:r>
            <a:r>
              <a:rPr b="1" lang="en" sz="1800">
                <a:solidFill>
                  <a:srgbClr val="CC0000"/>
                </a:solidFill>
              </a:rPr>
              <a:t>association,</a:t>
            </a:r>
            <a:r>
              <a:rPr b="1" lang="en" sz="1800">
                <a:solidFill>
                  <a:srgbClr val="CC0000"/>
                </a:solidFill>
              </a:rPr>
              <a:t> was quick to point out that he (and the refs) had no authority over the game, now that it had </a:t>
            </a:r>
            <a:r>
              <a:rPr b="1" lang="en" sz="1800">
                <a:solidFill>
                  <a:srgbClr val="CC0000"/>
                </a:solidFill>
              </a:rPr>
              <a:t>concluded.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10500"/>
            <a:ext cx="33623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/>
        </p:nvSpPr>
        <p:spPr>
          <a:xfrm>
            <a:off x="1254960" y="3844575"/>
            <a:ext cx="2989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Waterbury Democrat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Waterbury, Connecticut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748525" y="2794825"/>
            <a:ext cx="24558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11" name="Google Shape;311;p37"/>
          <p:cNvSpPr/>
          <p:nvPr/>
        </p:nvSpPr>
        <p:spPr>
          <a:xfrm>
            <a:off x="5257350" y="3761175"/>
            <a:ext cx="3719700" cy="118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 txBox="1"/>
          <p:nvPr/>
        </p:nvSpPr>
        <p:spPr>
          <a:xfrm>
            <a:off x="5435550" y="382732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 was clear, to resolve the situation, Cornell themselves would have to admit defeat.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13" name="Google Shape;313;p37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039450" y="1896850"/>
            <a:ext cx="1195100" cy="2371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/>
          <p:nvPr/>
        </p:nvSpPr>
        <p:spPr>
          <a:xfrm>
            <a:off x="4939400" y="739700"/>
            <a:ext cx="3719700" cy="1082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 txBox="1"/>
          <p:nvPr/>
        </p:nvSpPr>
        <p:spPr>
          <a:xfrm>
            <a:off x="5117600" y="8058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Following this, Cornell did the unthinkable. They conceded the game.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25" y="2143650"/>
            <a:ext cx="4862888" cy="10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76520" y="2476299"/>
            <a:ext cx="4125819" cy="290349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22" name="Google Shape;322;p38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728444" y="2143650"/>
            <a:ext cx="547269" cy="290349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23" name="Google Shape;323;p38"/>
          <p:cNvSpPr/>
          <p:nvPr/>
        </p:nvSpPr>
        <p:spPr>
          <a:xfrm>
            <a:off x="5203400" y="3629125"/>
            <a:ext cx="3369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8"/>
          <p:cNvSpPr txBox="1"/>
          <p:nvPr/>
        </p:nvSpPr>
        <p:spPr>
          <a:xfrm>
            <a:off x="5259481" y="3669325"/>
            <a:ext cx="3168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New York Times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York, New York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/>
          <p:nvPr/>
        </p:nvSpPr>
        <p:spPr>
          <a:xfrm>
            <a:off x="644500" y="497250"/>
            <a:ext cx="3719700" cy="922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9"/>
          <p:cNvSpPr txBox="1"/>
          <p:nvPr/>
        </p:nvSpPr>
        <p:spPr>
          <a:xfrm>
            <a:off x="822700" y="563250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Dartmouth accepted Cornell’s defeat.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550" y="2438375"/>
            <a:ext cx="53149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156375" y="2806875"/>
            <a:ext cx="31172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33" name="Google Shape;333;p39"/>
          <p:cNvSpPr/>
          <p:nvPr/>
        </p:nvSpPr>
        <p:spPr>
          <a:xfrm>
            <a:off x="4572000" y="842975"/>
            <a:ext cx="3861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 txBox="1"/>
          <p:nvPr/>
        </p:nvSpPr>
        <p:spPr>
          <a:xfrm>
            <a:off x="4636269" y="883175"/>
            <a:ext cx="36312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</a:t>
            </a:r>
            <a:r>
              <a:rPr b="1" lang="en" sz="1800">
                <a:solidFill>
                  <a:srgbClr val="6AA84F"/>
                </a:solidFill>
              </a:rPr>
              <a:t>Wilmington</a:t>
            </a:r>
            <a:r>
              <a:rPr b="1" lang="en" sz="1800">
                <a:solidFill>
                  <a:srgbClr val="6AA84F"/>
                </a:solidFill>
              </a:rPr>
              <a:t> Morning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Wilmington, North Carolina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644500" y="497250"/>
            <a:ext cx="3719700" cy="2207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0"/>
          <p:cNvSpPr txBox="1"/>
          <p:nvPr/>
        </p:nvSpPr>
        <p:spPr>
          <a:xfrm>
            <a:off x="733600" y="538950"/>
            <a:ext cx="3541500" cy="212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There were rumors that Friesell might’ve called  phantom offsetting offsides penalties on 4th down to continue the game, but the reality was much </a:t>
            </a:r>
            <a:r>
              <a:rPr b="1" lang="en" sz="1800">
                <a:solidFill>
                  <a:srgbClr val="CC0000"/>
                </a:solidFill>
              </a:rPr>
              <a:t>simpler</a:t>
            </a:r>
            <a:r>
              <a:rPr b="1" lang="en" sz="1800">
                <a:solidFill>
                  <a:srgbClr val="CC0000"/>
                </a:solidFill>
              </a:rPr>
              <a:t>: he just messed up counting to 4.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975" y="1243450"/>
            <a:ext cx="4475000" cy="169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0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974775" y="1482375"/>
            <a:ext cx="298220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43" name="Google Shape;343;p40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481975" y="1719525"/>
            <a:ext cx="447500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44" name="Google Shape;3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3192993"/>
            <a:ext cx="46386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0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3290450" y="3726800"/>
            <a:ext cx="226262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46" name="Google Shape;346;p40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943984" y="3963950"/>
            <a:ext cx="85712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47" name="Google Shape;347;p40"/>
          <p:cNvSpPr/>
          <p:nvPr/>
        </p:nvSpPr>
        <p:spPr>
          <a:xfrm>
            <a:off x="5780925" y="3726800"/>
            <a:ext cx="3369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0"/>
          <p:cNvSpPr txBox="1"/>
          <p:nvPr/>
        </p:nvSpPr>
        <p:spPr>
          <a:xfrm>
            <a:off x="5837006" y="3767000"/>
            <a:ext cx="3168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Day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London, Connecticut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/>
          <p:nvPr/>
        </p:nvSpPr>
        <p:spPr>
          <a:xfrm>
            <a:off x="644500" y="497250"/>
            <a:ext cx="3719700" cy="1095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1"/>
          <p:cNvSpPr txBox="1"/>
          <p:nvPr/>
        </p:nvSpPr>
        <p:spPr>
          <a:xfrm>
            <a:off x="733600" y="538950"/>
            <a:ext cx="35415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CC0000"/>
                </a:solidFill>
              </a:rPr>
              <a:t>This error and the consequent conceding telegrams were, and still are, unprecedented.</a:t>
            </a:r>
            <a:endParaRPr b="1" sz="18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55" name="Google Shape;35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275" y="2445725"/>
            <a:ext cx="39052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1"/>
          <p:cNvSpPr/>
          <p:nvPr/>
        </p:nvSpPr>
        <p:spPr>
          <a:xfrm>
            <a:off x="366150" y="3672525"/>
            <a:ext cx="2729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1"/>
          <p:cNvSpPr txBox="1"/>
          <p:nvPr/>
        </p:nvSpPr>
        <p:spPr>
          <a:xfrm>
            <a:off x="422231" y="3712725"/>
            <a:ext cx="3168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New York Times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York, New York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358" name="Google Shape;358;p41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772875" y="2453175"/>
            <a:ext cx="16385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59" name="Google Shape;3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600" y="3407775"/>
            <a:ext cx="39909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1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8182350" y="3608300"/>
            <a:ext cx="769950" cy="2371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61" name="Google Shape;361;p41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026600" y="3845425"/>
            <a:ext cx="3905250" cy="2371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803825" y="712975"/>
            <a:ext cx="2493600" cy="296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878225" y="805525"/>
            <a:ext cx="2344800" cy="2678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Dartmouth vs. Cornell </a:t>
            </a:r>
            <a:r>
              <a:rPr b="1" lang="en" sz="1800">
                <a:solidFill>
                  <a:srgbClr val="CC0000"/>
                </a:solidFill>
              </a:rPr>
              <a:t>rivalry</a:t>
            </a:r>
            <a:r>
              <a:rPr b="1" lang="en" sz="1800">
                <a:solidFill>
                  <a:srgbClr val="CC0000"/>
                </a:solidFill>
              </a:rPr>
              <a:t> always produced some drama, with Dartmouth ruining Cornell’s </a:t>
            </a:r>
            <a:r>
              <a:rPr b="1" lang="en" sz="1800">
                <a:solidFill>
                  <a:srgbClr val="CC0000"/>
                </a:solidFill>
              </a:rPr>
              <a:t>undefeated</a:t>
            </a:r>
            <a:r>
              <a:rPr b="1" lang="en" sz="1800">
                <a:solidFill>
                  <a:srgbClr val="CC0000"/>
                </a:solidFill>
              </a:rPr>
              <a:t> record 4 times entering today.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150" y="648500"/>
            <a:ext cx="4267200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414750" y="3367000"/>
            <a:ext cx="17686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026263" y="3677575"/>
            <a:ext cx="404697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026275" y="3994375"/>
            <a:ext cx="22856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83" name="Google Shape;83;p15"/>
          <p:cNvSpPr/>
          <p:nvPr/>
        </p:nvSpPr>
        <p:spPr>
          <a:xfrm>
            <a:off x="403925" y="3874125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452079" y="3914325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16th,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Cornell Daily Sun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Ithaca, New York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"/>
          <p:cNvSpPr/>
          <p:nvPr/>
        </p:nvSpPr>
        <p:spPr>
          <a:xfrm>
            <a:off x="484925" y="372550"/>
            <a:ext cx="3719700" cy="234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2"/>
          <p:cNvSpPr txBox="1"/>
          <p:nvPr/>
        </p:nvSpPr>
        <p:spPr>
          <a:xfrm>
            <a:off x="663125" y="483700"/>
            <a:ext cx="3541500" cy="212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In fact, in 1922, a similar situation happened, with Columbia and New York University, where a </a:t>
            </a:r>
            <a:r>
              <a:rPr b="1" lang="en" sz="1800">
                <a:solidFill>
                  <a:srgbClr val="CC0000"/>
                </a:solidFill>
              </a:rPr>
              <a:t>safety</a:t>
            </a:r>
            <a:r>
              <a:rPr b="1" lang="en" sz="1800">
                <a:solidFill>
                  <a:srgbClr val="CC0000"/>
                </a:solidFill>
              </a:rPr>
              <a:t> was mistakenly called a touchdown, and reversed post-game.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5192000" y="3446200"/>
            <a:ext cx="3719700" cy="1437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2"/>
          <p:cNvSpPr txBox="1"/>
          <p:nvPr/>
        </p:nvSpPr>
        <p:spPr>
          <a:xfrm>
            <a:off x="5264525" y="351850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In this case, the two schools accepted different results, both claiming victory, still to this day.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5" y="2936500"/>
            <a:ext cx="4390125" cy="7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2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3841200" y="3209050"/>
            <a:ext cx="10338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72" name="Google Shape;372;p42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84925" y="3370450"/>
            <a:ext cx="13854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73" name="Google Shape;373;p42"/>
          <p:cNvSpPr/>
          <p:nvPr/>
        </p:nvSpPr>
        <p:spPr>
          <a:xfrm>
            <a:off x="0" y="4047550"/>
            <a:ext cx="25761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2"/>
          <p:cNvSpPr txBox="1"/>
          <p:nvPr/>
        </p:nvSpPr>
        <p:spPr>
          <a:xfrm>
            <a:off x="42872" y="4087750"/>
            <a:ext cx="24222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October 25th</a:t>
            </a:r>
            <a:r>
              <a:rPr b="1" lang="en" sz="1800">
                <a:solidFill>
                  <a:srgbClr val="6AA84F"/>
                </a:solidFill>
              </a:rPr>
              <a:t>, 1922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York Tribune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York, New York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850" y="372550"/>
            <a:ext cx="37528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2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342550" y="1058125"/>
            <a:ext cx="13854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77" name="Google Shape;377;p42"/>
          <p:cNvSpPr/>
          <p:nvPr/>
        </p:nvSpPr>
        <p:spPr>
          <a:xfrm>
            <a:off x="5907000" y="1622650"/>
            <a:ext cx="32370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 txBox="1"/>
          <p:nvPr/>
        </p:nvSpPr>
        <p:spPr>
          <a:xfrm>
            <a:off x="5960870" y="1662850"/>
            <a:ext cx="3043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October 25th, 1922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Columbia Daily Spectator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York, New York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"/>
          <p:cNvSpPr/>
          <p:nvPr/>
        </p:nvSpPr>
        <p:spPr>
          <a:xfrm>
            <a:off x="588825" y="459125"/>
            <a:ext cx="3719700" cy="1404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3"/>
          <p:cNvSpPr txBox="1"/>
          <p:nvPr/>
        </p:nvSpPr>
        <p:spPr>
          <a:xfrm>
            <a:off x="767025" y="570275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Cornell’s humility was never-seen-before, and will likely never be replicated again.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85" name="Google Shape;385;p43"/>
          <p:cNvSpPr/>
          <p:nvPr/>
        </p:nvSpPr>
        <p:spPr>
          <a:xfrm>
            <a:off x="1485900" y="2152850"/>
            <a:ext cx="3719700" cy="1404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3"/>
          <p:cNvSpPr txBox="1"/>
          <p:nvPr/>
        </p:nvSpPr>
        <p:spPr>
          <a:xfrm>
            <a:off x="1664100" y="226400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While they may have lost the game, their honesty is what makes the contest so memorable.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87" name="Google Shape;387;p43"/>
          <p:cNvSpPr/>
          <p:nvPr/>
        </p:nvSpPr>
        <p:spPr>
          <a:xfrm>
            <a:off x="5088100" y="3780750"/>
            <a:ext cx="3719700" cy="99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3"/>
          <p:cNvSpPr txBox="1"/>
          <p:nvPr/>
        </p:nvSpPr>
        <p:spPr>
          <a:xfrm>
            <a:off x="5205600" y="37723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Had they won normally, the game would have likely been forgotten.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/>
          <p:nvPr/>
        </p:nvSpPr>
        <p:spPr>
          <a:xfrm>
            <a:off x="350075" y="504150"/>
            <a:ext cx="3719700" cy="99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 txBox="1"/>
          <p:nvPr/>
        </p:nvSpPr>
        <p:spPr>
          <a:xfrm>
            <a:off x="528275" y="4957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In an article published just three days after the events transpired, the author wrote: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95" name="Google Shape;395;p44"/>
          <p:cNvSpPr/>
          <p:nvPr/>
        </p:nvSpPr>
        <p:spPr>
          <a:xfrm>
            <a:off x="4257625" y="3687250"/>
            <a:ext cx="4034100" cy="114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 txBox="1"/>
          <p:nvPr/>
        </p:nvSpPr>
        <p:spPr>
          <a:xfrm>
            <a:off x="4354255" y="3613750"/>
            <a:ext cx="38409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They were referencing </a:t>
            </a:r>
            <a:r>
              <a:rPr b="1" lang="en" sz="1800">
                <a:solidFill>
                  <a:srgbClr val="CC0000"/>
                </a:solidFill>
              </a:rPr>
              <a:t>receiving</a:t>
            </a:r>
            <a:r>
              <a:rPr b="1" lang="en" sz="1800">
                <a:solidFill>
                  <a:srgbClr val="CC0000"/>
                </a:solidFill>
              </a:rPr>
              <a:t> good karma for the following week’s game against the University of Pennsylvania.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97" name="Google Shape;397;p44"/>
          <p:cNvSpPr/>
          <p:nvPr/>
        </p:nvSpPr>
        <p:spPr>
          <a:xfrm>
            <a:off x="432975" y="3712150"/>
            <a:ext cx="32730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4"/>
          <p:cNvSpPr txBox="1"/>
          <p:nvPr/>
        </p:nvSpPr>
        <p:spPr>
          <a:xfrm>
            <a:off x="487447" y="3752350"/>
            <a:ext cx="3077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Pittsburgh Press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Pittsburgh, </a:t>
            </a:r>
            <a:r>
              <a:rPr b="1" lang="en" sz="1800">
                <a:solidFill>
                  <a:srgbClr val="6AA84F"/>
                </a:solidFill>
              </a:rPr>
              <a:t>Pennsylvania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399" name="Google Shape;3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950" y="2178814"/>
            <a:ext cx="5009424" cy="9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512929" y="2524393"/>
            <a:ext cx="3374502" cy="215116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401" name="Google Shape;401;p4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3048259" y="2819749"/>
            <a:ext cx="3795124" cy="215116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/>
          <p:nvPr/>
        </p:nvSpPr>
        <p:spPr>
          <a:xfrm>
            <a:off x="2712150" y="1998750"/>
            <a:ext cx="3719700" cy="7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5"/>
          <p:cNvSpPr txBox="1"/>
          <p:nvPr/>
        </p:nvSpPr>
        <p:spPr>
          <a:xfrm>
            <a:off x="2801250" y="1998750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But over 84 years later, their statement still holds true.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/>
          <p:nvPr/>
        </p:nvSpPr>
        <p:spPr>
          <a:xfrm>
            <a:off x="6616700" y="3877600"/>
            <a:ext cx="2398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/>
        </p:nvSpPr>
        <p:spPr>
          <a:xfrm>
            <a:off x="6656618" y="3917800"/>
            <a:ext cx="22554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Nikhil Chinchalkar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2024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Inspired by 17776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414" name="Google Shape;414;p46"/>
          <p:cNvSpPr/>
          <p:nvPr/>
        </p:nvSpPr>
        <p:spPr>
          <a:xfrm>
            <a:off x="5957450" y="164550"/>
            <a:ext cx="3044400" cy="501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6"/>
          <p:cNvSpPr txBox="1"/>
          <p:nvPr/>
        </p:nvSpPr>
        <p:spPr>
          <a:xfrm>
            <a:off x="6008119" y="204750"/>
            <a:ext cx="2862900" cy="4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Big Red Sports Network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416" name="Google Shape;4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01550"/>
            <a:ext cx="5920620" cy="417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6"/>
          <p:cNvSpPr/>
          <p:nvPr/>
        </p:nvSpPr>
        <p:spPr>
          <a:xfrm>
            <a:off x="7804500" y="3287825"/>
            <a:ext cx="1010400" cy="501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 txBox="1"/>
          <p:nvPr/>
        </p:nvSpPr>
        <p:spPr>
          <a:xfrm>
            <a:off x="7821318" y="3328025"/>
            <a:ext cx="950400" cy="4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GitHub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7"/>
          <p:cNvPicPr preferRelativeResize="0"/>
          <p:nvPr/>
        </p:nvPicPr>
        <p:blipFill rotWithShape="1">
          <a:blip r:embed="rId3">
            <a:alphaModFix/>
          </a:blip>
          <a:srcRect b="11407" l="9052" r="8574" t="8316"/>
          <a:stretch/>
        </p:blipFill>
        <p:spPr>
          <a:xfrm>
            <a:off x="1412300" y="427875"/>
            <a:ext cx="6355300" cy="41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7"/>
          <p:cNvSpPr/>
          <p:nvPr/>
        </p:nvSpPr>
        <p:spPr>
          <a:xfrm>
            <a:off x="803825" y="712975"/>
            <a:ext cx="2493600" cy="1168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"/>
          <p:cNvSpPr txBox="1"/>
          <p:nvPr/>
        </p:nvSpPr>
        <p:spPr>
          <a:xfrm>
            <a:off x="878225" y="805525"/>
            <a:ext cx="234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This is an example of a GIF that would show a play.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26" name="Google Shape;426;p47"/>
          <p:cNvSpPr/>
          <p:nvPr/>
        </p:nvSpPr>
        <p:spPr>
          <a:xfrm>
            <a:off x="5770225" y="3581275"/>
            <a:ext cx="2493600" cy="1168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7"/>
          <p:cNvSpPr txBox="1"/>
          <p:nvPr/>
        </p:nvSpPr>
        <p:spPr>
          <a:xfrm>
            <a:off x="5844625" y="3673825"/>
            <a:ext cx="234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1st and Goal at the Dartmouth 6 yard line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168100" y="362500"/>
            <a:ext cx="2493600" cy="1385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42500" y="455050"/>
            <a:ext cx="23448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Still, most people thought Cornell would roll through Dartmouth.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88" y="2062763"/>
            <a:ext cx="41433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1296725" y="3635600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1344879" y="3675800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15th,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Evening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Washington, D.C.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242500" y="2336025"/>
            <a:ext cx="22623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95" name="Google Shape;95;p16"/>
          <p:cNvSpPr/>
          <p:nvPr/>
        </p:nvSpPr>
        <p:spPr>
          <a:xfrm>
            <a:off x="4572000" y="295025"/>
            <a:ext cx="3477900" cy="110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4646400" y="387575"/>
            <a:ext cx="31644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If Dartmouth were to win, people would’ve called it the upset of the year.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388" y="1632425"/>
            <a:ext cx="44196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803675" y="1632425"/>
            <a:ext cx="22213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877925" y="1891475"/>
            <a:ext cx="188127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100" name="Google Shape;100;p16"/>
          <p:cNvSpPr/>
          <p:nvPr/>
        </p:nvSpPr>
        <p:spPr>
          <a:xfrm>
            <a:off x="5914750" y="2461100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5962904" y="2501300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14th,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Potters Herald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East Liverpool, Ohio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168100" y="362500"/>
            <a:ext cx="2499300" cy="166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242500" y="455050"/>
            <a:ext cx="23448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Yet, w</a:t>
            </a:r>
            <a:r>
              <a:rPr b="1" lang="en" sz="1800">
                <a:solidFill>
                  <a:srgbClr val="CC0000"/>
                </a:solidFill>
              </a:rPr>
              <a:t>hen the game actually commenced, Cornell’s offense was stuck.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2152800" y="2265125"/>
            <a:ext cx="2344800" cy="1939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227200" y="2357675"/>
            <a:ext cx="2344800" cy="1847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Dartmouth’s head coach, Earl Blaik, gambled </a:t>
            </a:r>
            <a:r>
              <a:rPr b="1" lang="en" sz="1800">
                <a:solidFill>
                  <a:srgbClr val="CC0000"/>
                </a:solidFill>
              </a:rPr>
              <a:t>against</a:t>
            </a:r>
            <a:r>
              <a:rPr b="1" lang="en" sz="1800">
                <a:solidFill>
                  <a:srgbClr val="CC0000"/>
                </a:solidFill>
              </a:rPr>
              <a:t> the Cornell stout passing offense, and won.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175" y="3075425"/>
            <a:ext cx="3937920" cy="15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5420750" y="1833775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420749" y="1873975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Day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London, Connecticut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695775" y="2994850"/>
            <a:ext cx="22623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897850" y="3252400"/>
            <a:ext cx="11634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168100" y="362500"/>
            <a:ext cx="2499300" cy="249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3609250" y="554263"/>
            <a:ext cx="2499300" cy="166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3683650" y="646813"/>
            <a:ext cx="23448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In fact, through the whole game, Cornell only had one rush of over 5 yards. 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242500" y="455050"/>
            <a:ext cx="2344800" cy="2401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</a:t>
            </a:r>
            <a:r>
              <a:rPr b="1" lang="en" sz="1800">
                <a:solidFill>
                  <a:srgbClr val="CC0000"/>
                </a:solidFill>
              </a:rPr>
              <a:t>field</a:t>
            </a:r>
            <a:r>
              <a:rPr b="1" lang="en" sz="1800">
                <a:solidFill>
                  <a:srgbClr val="CC0000"/>
                </a:solidFill>
              </a:rPr>
              <a:t> conditions limited the Cornell rushing attack, since four days of rain prior to the game made the </a:t>
            </a:r>
            <a:r>
              <a:rPr b="1" lang="en" sz="1800">
                <a:solidFill>
                  <a:srgbClr val="CC0000"/>
                </a:solidFill>
              </a:rPr>
              <a:t>field</a:t>
            </a:r>
            <a:r>
              <a:rPr b="1" lang="en" sz="1800">
                <a:solidFill>
                  <a:srgbClr val="CC0000"/>
                </a:solidFill>
              </a:rPr>
              <a:t> too soggy for the players.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713" y="2376075"/>
            <a:ext cx="40290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25" y="3226525"/>
            <a:ext cx="39528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5372950" y="3545075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5372949" y="3585275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17th,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Evening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Washington, D.C.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3408550" y="3226525"/>
            <a:ext cx="11634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528175" y="3447475"/>
            <a:ext cx="8963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6220363" y="2575675"/>
            <a:ext cx="27124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/>
          <p:nvPr/>
        </p:nvSpPr>
        <p:spPr>
          <a:xfrm>
            <a:off x="964750" y="1463400"/>
            <a:ext cx="2499300" cy="2216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1039150" y="1555950"/>
            <a:ext cx="2344800" cy="212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Really, the whole game was sloppy, with players fumbling the ball and kickers missing 25-yard field goals. 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950" y="1693725"/>
            <a:ext cx="43624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925" y="3679950"/>
            <a:ext cx="4381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3691924" y="2662275"/>
            <a:ext cx="24993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7736124" y="2462663"/>
            <a:ext cx="43327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6122124" y="3958050"/>
            <a:ext cx="24993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41" name="Google Shape;141;p19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4239925" y="4268625"/>
            <a:ext cx="19513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142" name="Google Shape;142;p19"/>
          <p:cNvSpPr/>
          <p:nvPr/>
        </p:nvSpPr>
        <p:spPr>
          <a:xfrm>
            <a:off x="5632725" y="270300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/>
        </p:nvSpPr>
        <p:spPr>
          <a:xfrm>
            <a:off x="5632724" y="310500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17th,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Evening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Washington, D.C.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13" y="312250"/>
            <a:ext cx="3394955" cy="2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5974775" y="3189125"/>
            <a:ext cx="2667000" cy="1645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6089384" y="3264425"/>
            <a:ext cx="25524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If you watched this game today, it would be the worst football game you would have ever seen.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505825" y="2906100"/>
            <a:ext cx="4547700" cy="110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580225" y="2998650"/>
            <a:ext cx="43521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Keep in mind that this is 1940, so Dartmouth has 0 passing yards and only 1 passing attempt, too.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991325" y="747725"/>
            <a:ext cx="3333025" cy="1714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991325" y="1038250"/>
            <a:ext cx="3333025" cy="1714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155" name="Google Shape;155;p20"/>
          <p:cNvSpPr/>
          <p:nvPr/>
        </p:nvSpPr>
        <p:spPr>
          <a:xfrm>
            <a:off x="5234400" y="893900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 txBox="1"/>
          <p:nvPr/>
        </p:nvSpPr>
        <p:spPr>
          <a:xfrm>
            <a:off x="5234399" y="934100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Cornell Daily Sun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Ithaca, New York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/>
          <p:nvPr/>
        </p:nvSpPr>
        <p:spPr>
          <a:xfrm>
            <a:off x="349975" y="418300"/>
            <a:ext cx="3719700" cy="157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439075" y="55810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Or it would’ve been, until three minutes in the 4th quarter. Now, it’s 0-3 with Dartmouth up.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852300" y="2571750"/>
            <a:ext cx="3719700" cy="185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 txBox="1"/>
          <p:nvPr/>
        </p:nvSpPr>
        <p:spPr>
          <a:xfrm>
            <a:off x="941400" y="2726250"/>
            <a:ext cx="35415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At that point, Cornell completed 3 passes in a row, a 12-yarder, 15-yarder, and a 14-yarder to get to the 17-yard line.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24242" l="0" r="0" t="0"/>
          <a:stretch/>
        </p:blipFill>
        <p:spPr>
          <a:xfrm>
            <a:off x="4707075" y="558100"/>
            <a:ext cx="4267200" cy="18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5511500" y="2728875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5511499" y="2769075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17th,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Evening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Washington, D.C.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312624" y="788800"/>
            <a:ext cx="24993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395751" y="1252925"/>
            <a:ext cx="8432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7329475" y="1049325"/>
            <a:ext cx="11391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732750" y="1990900"/>
            <a:ext cx="105597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